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24384000" cy="13716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5"/>
  </p:normalViewPr>
  <p:slideViewPr>
    <p:cSldViewPr snapToGrid="0">
      <p:cViewPr varScale="1">
        <p:scale>
          <a:sx n="37" d="100"/>
          <a:sy n="37" d="100"/>
        </p:scale>
        <p:origin x="7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5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>
            <a:spLocks noGrp="1"/>
          </p:cNvSpPr>
          <p:nvPr/>
        </p:nvSpPr>
        <p:spPr>
          <a:xfrm>
            <a:off x="11978640" y="457200"/>
            <a:ext cx="11986260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APPLIED ARTIFICIAL INTELLIGENCE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5130873" y="457200"/>
            <a:ext cx="8834027" cy="1395254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05BAFD"/>
                </a:solidFill>
                <a:latin typeface="Arial"/>
                <a:ea typeface="Arial"/>
                <a:cs typeface="Arial"/>
              </a:rPr>
              <a:t>MODULAR OPEN </a:t>
            </a:r>
            <a:r>
              <a:t/>
            </a:r>
            <a:br/>
            <a:r>
              <a:rPr sz="4200" b="1" i="0">
                <a:solidFill>
                  <a:srgbClr val="05BAFD"/>
                </a:solidFill>
                <a:latin typeface="Arial"/>
                <a:ea typeface="Arial"/>
                <a:cs typeface="Arial"/>
              </a:rPr>
              <a:t>SYSTEMS APPROACH</a:t>
            </a:r>
          </a:p>
        </p:txBody>
      </p:sp>
      <p:pic>
        <p:nvPicPr>
          <p:cNvPr id="21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>
            <a:spLocks noGrp="1"/>
          </p:cNvSpPr>
          <p:nvPr/>
        </p:nvSpPr>
        <p:spPr>
          <a:xfrm>
            <a:off x="11260791" y="457200"/>
            <a:ext cx="12702643" cy="1395254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DIGITAL ENGINEERING </a:t>
            </a:r>
            <a:r>
              <a:t/>
            </a:r>
            <a:br/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/ SYSTEMS ENGINEERING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1260791" y="457200"/>
            <a:ext cx="12702643" cy="1395254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AD2B2B"/>
                </a:solidFill>
                <a:latin typeface="Arial"/>
                <a:ea typeface="Arial"/>
                <a:cs typeface="Arial"/>
              </a:rPr>
              <a:t>DIGITAL ENGINEERING </a:t>
            </a:r>
            <a:r>
              <a:t/>
            </a:r>
            <a:br/>
            <a:r>
              <a:rPr sz="4200" b="1" i="0">
                <a:solidFill>
                  <a:srgbClr val="AD2B2B"/>
                </a:solidFill>
                <a:latin typeface="Arial"/>
                <a:ea typeface="Arial"/>
                <a:cs typeface="Arial"/>
              </a:rPr>
              <a:t>/ SYSTEMS ENGINEERING</a:t>
            </a:r>
          </a:p>
        </p:txBody>
      </p:sp>
      <p:pic>
        <p:nvPicPr>
          <p:cNvPr id="21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>
            <a:spLocks noGrp="1"/>
          </p:cNvSpPr>
          <p:nvPr/>
        </p:nvSpPr>
        <p:spPr>
          <a:xfrm>
            <a:off x="9946341" y="457200"/>
            <a:ext cx="14003904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AUTONOMY &amp; ROBOTICS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>
            <a:solidFill>
              <a:schemeClr val="accent1"/>
            </a:solidFill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9946341" y="457200"/>
            <a:ext cx="14003904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703F9F"/>
                </a:solidFill>
                <a:latin typeface="Arial"/>
                <a:ea typeface="Arial"/>
                <a:cs typeface="Arial"/>
              </a:rPr>
              <a:t>AUTONOMY &amp; ROBOTICS</a:t>
            </a:r>
          </a:p>
        </p:txBody>
      </p:sp>
      <p:pic>
        <p:nvPicPr>
          <p:cNvPr id="21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>
            <a:spLocks noGrp="1"/>
          </p:cNvSpPr>
          <p:nvPr/>
        </p:nvSpPr>
        <p:spPr>
          <a:xfrm>
            <a:off x="17147242" y="457200"/>
            <a:ext cx="6808722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POWER &amp; MOBILITY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7147242" y="457200"/>
            <a:ext cx="6808722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4867B7"/>
                </a:solidFill>
                <a:latin typeface="Arial"/>
                <a:ea typeface="Arial"/>
                <a:cs typeface="Arial"/>
              </a:rPr>
              <a:t>POWER &amp; MOBILITY </a:t>
            </a:r>
          </a:p>
        </p:txBody>
      </p:sp>
      <p:pic>
        <p:nvPicPr>
          <p:cNvPr id="21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E78D00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2832080" y="457200"/>
            <a:ext cx="11132820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E78D00"/>
                </a:solidFill>
                <a:latin typeface="Arial"/>
                <a:ea typeface="Arial"/>
                <a:cs typeface="Arial"/>
              </a:rPr>
              <a:t>APPLIED ARTIFICIAL INTELLIGENCE</a:t>
            </a:r>
          </a:p>
        </p:txBody>
      </p:sp>
      <p:pic>
        <p:nvPicPr>
          <p:cNvPr id="24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9100" y="1519092"/>
            <a:ext cx="21156613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238931"/>
            <a:ext cx="14689602" cy="1280160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5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>
            <a:spLocks noGrp="1"/>
          </p:cNvSpPr>
          <p:nvPr/>
        </p:nvSpPr>
        <p:spPr>
          <a:xfrm>
            <a:off x="11978640" y="457200"/>
            <a:ext cx="11986260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CYBERSECURITY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76C18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2832080" y="457200"/>
            <a:ext cx="11132820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076C18"/>
                </a:solidFill>
                <a:latin typeface="Arial"/>
                <a:ea typeface="Arial"/>
                <a:cs typeface="Arial"/>
              </a:rPr>
              <a:t>CYBERSECURITY</a:t>
            </a:r>
          </a:p>
        </p:txBody>
      </p:sp>
      <p:pic>
        <p:nvPicPr>
          <p:cNvPr id="24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5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>
            <a:spLocks noGrp="1"/>
          </p:cNvSpPr>
          <p:nvPr/>
        </p:nvSpPr>
        <p:spPr>
          <a:xfrm>
            <a:off x="17156178" y="457200"/>
            <a:ext cx="6808722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OPEN SESSION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7156178" y="457200"/>
            <a:ext cx="6808722" cy="748923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9D814A"/>
                </a:solidFill>
                <a:latin typeface="Arial"/>
                <a:ea typeface="Arial"/>
                <a:cs typeface="Arial"/>
              </a:rPr>
              <a:t>OPEN SESSION</a:t>
            </a:r>
          </a:p>
        </p:txBody>
      </p:sp>
      <p:pic>
        <p:nvPicPr>
          <p:cNvPr id="24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>
            <a:spLocks noGrp="1"/>
          </p:cNvSpPr>
          <p:nvPr/>
        </p:nvSpPr>
        <p:spPr>
          <a:xfrm>
            <a:off x="12299750" y="457200"/>
            <a:ext cx="11665150" cy="1395254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MODELING, SIMULATION, </a:t>
            </a:r>
            <a:r>
              <a:t/>
            </a:r>
            <a:br/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PROTOTYPING &amp; VALIDATION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>
            <a:spLocks noGrp="1"/>
          </p:cNvSpPr>
          <p:nvPr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>
            <a:spLocks noGrp="1"/>
          </p:cNvSpPr>
          <p:nvPr/>
        </p:nvSpPr>
        <p:spPr>
          <a:xfrm>
            <a:off x="12299750" y="457200"/>
            <a:ext cx="11665150" cy="1395254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rgbClr val="7CB571"/>
                </a:solidFill>
                <a:latin typeface="Arial"/>
                <a:ea typeface="Arial"/>
                <a:cs typeface="Arial"/>
              </a:rPr>
              <a:t>MODELING, SIMULATION, </a:t>
            </a:r>
            <a:r>
              <a:t/>
            </a:r>
            <a:br/>
            <a:r>
              <a:rPr sz="4200" b="1" i="0">
                <a:solidFill>
                  <a:srgbClr val="7CB571"/>
                </a:solidFill>
                <a:latin typeface="Arial"/>
                <a:ea typeface="Arial"/>
                <a:cs typeface="Arial"/>
              </a:rPr>
              <a:t>PROTOTYPING &amp; VALIDATION </a:t>
            </a:r>
          </a:p>
        </p:txBody>
      </p:sp>
      <p:pic>
        <p:nvPicPr>
          <p:cNvPr id="21" name="Picture 1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4800" b="0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  <a:lvl2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2pPr>
            <a:lvl3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3pPr>
            <a:lvl4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4pPr>
            <a:lvl5pPr algn="l">
              <a:buNone/>
              <a:defRPr sz="7200" b="1" i="0">
                <a:solidFill>
                  <a:schemeClr val="bg1"/>
                </a:solidFill>
                <a:latin typeface="Arial"/>
                <a:ea typeface="Arial"/>
                <a:cs typeface="Arial"/>
              </a:defRPr>
            </a:lvl5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>
            <a:spLocks noGrp="1"/>
          </p:cNvSpPr>
          <p:nvPr/>
        </p:nvSpPr>
        <p:spPr>
          <a:xfrm>
            <a:off x="15130873" y="457200"/>
            <a:ext cx="8834027" cy="1395254"/>
          </a:xfrm>
          <a:prstGeom prst="rect">
            <a:avLst/>
          </a:prstGeom>
          <a:ln w="12700"/>
        </p:spPr>
        <p:txBody>
          <a:bodyPr wrap="square" lIns="50800" tIns="50800" rIns="50800" bIns="50800" anchor="t">
            <a:spAutoFit/>
          </a:bodyPr>
          <a:lstStyle/>
          <a:p>
            <a:pPr algn="r">
              <a:buNone/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</a:defRPr>
            </a:pPr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MODULAR OPEN </a:t>
            </a:r>
            <a:r>
              <a:t/>
            </a:r>
            <a:br/>
            <a:r>
              <a:rPr sz="4200" b="1" i="0">
                <a:solidFill>
                  <a:schemeClr val="bg1"/>
                </a:solidFill>
                <a:latin typeface="Arial"/>
                <a:ea typeface="Arial"/>
                <a:cs typeface="Arial"/>
              </a:rPr>
              <a:t>SYSTEMS APPROACH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marL="0" marR="0" indent="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1pPr>
      <a:lvl2pPr marL="0" marR="0" indent="228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2pPr>
      <a:lvl3pPr marL="0" marR="0" indent="457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3pPr>
      <a:lvl4pPr marL="0" marR="0" indent="6858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4pPr>
      <a:lvl5pPr marL="0" marR="0" indent="9144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5pPr>
      <a:lvl6pPr marL="0" marR="0" indent="11430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6pPr>
      <a:lvl7pPr marL="0" marR="0" indent="1371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7pPr>
      <a:lvl8pPr marL="0" marR="0" indent="1600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8pPr>
      <a:lvl9pPr marL="0" marR="0" indent="18288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9pPr>
    </p:titleStyle>
    <p:bodyStyle>
      <a:lvl1pPr marL="0" marR="0" indent="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1pPr>
      <a:lvl2pPr marL="0" marR="0" indent="228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2pPr>
      <a:lvl3pPr marL="0" marR="0" indent="457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3pPr>
      <a:lvl4pPr marL="0" marR="0" indent="6858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4pPr>
      <a:lvl5pPr marL="0" marR="0" indent="9144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5pPr>
      <a:lvl6pPr marL="0" marR="0" indent="11430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6pPr>
      <a:lvl7pPr marL="0" marR="0" indent="1371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7pPr>
      <a:lvl8pPr marL="0" marR="0" indent="1600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8pPr>
      <a:lvl9pPr marL="0" marR="0" indent="18288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cap="none" spc="0" baseline="0">
          <a:solidFill>
            <a:srgbClr val="000000"/>
          </a:solidFill>
          <a:latin typeface="+mn-lt"/>
          <a:ea typeface="+mn-lt"/>
          <a:cs typeface="+mn-lt"/>
        </a:defRPr>
      </a:lvl9pPr>
    </p:bodyStyle>
    <p:otherStyle>
      <a:lvl1pPr marL="0" marR="0" indent="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1pPr>
      <a:lvl2pPr marL="0" marR="0" indent="2286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2pPr>
      <a:lvl3pPr marL="0" marR="0" indent="4572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3pPr>
      <a:lvl4pPr marL="0" marR="0" indent="6858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4pPr>
      <a:lvl5pPr marL="0" marR="0" indent="9144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5pPr>
      <a:lvl6pPr marL="0" marR="0" indent="11430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6pPr>
      <a:lvl7pPr marL="0" marR="0" indent="13716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7pPr>
      <a:lvl8pPr marL="0" marR="0" indent="16002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8pPr>
      <a:lvl9pPr marL="0" marR="0" indent="1828800" algn="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81200" y="5095875"/>
            <a:ext cx="13525500" cy="2238375"/>
          </a:xfrm>
        </p:spPr>
        <p:txBody>
          <a:bodyPr/>
          <a:lstStyle/>
          <a:p>
            <a:pPr algn="l">
              <a:lnSpc>
                <a:spcPct val="105000"/>
              </a:lnSpc>
              <a:buNone/>
            </a:pPr>
            <a:r>
              <a:rPr sz="25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Multi-Feature Vision Fusion for Army Synthetic Ground Vehicle Evaluation</a:t>
            </a:r>
          </a:p>
          <a:p>
            <a:endParaRPr sz="2550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5000"/>
              </a:lnSpc>
              <a:buNone/>
            </a:pPr>
            <a:r>
              <a:rPr sz="25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Sambit Bhattacharya, PhD · Fayetteville State University</a:t>
            </a:r>
          </a:p>
          <a:p>
            <a:pPr algn="l">
              <a:lnSpc>
                <a:spcPct val="105000"/>
              </a:lnSpc>
              <a:buNone/>
            </a:pPr>
            <a:r>
              <a:rPr sz="25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Kyle Nakamoto, PhD · Booz Allen Hamilton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81200" y="2857500"/>
            <a:ext cx="17621250" cy="2190750"/>
          </a:xfrm>
        </p:spPr>
        <p:txBody>
          <a:bodyPr/>
          <a:lstStyle/>
          <a:p>
            <a:pPr algn="l"/>
            <a:r>
              <a:rPr sz="6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Scene-Level Multi-View</a:t>
            </a:r>
          </a:p>
          <a:p>
            <a:pPr algn="l"/>
            <a:r>
              <a:rPr sz="6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Instance Consistency</a:t>
            </a:r>
          </a:p>
        </p:txBody>
      </p:sp>
    </p:spTree>
    <p:extLst>
      <p:ext uri="{BB962C8B-B14F-4D97-AF65-F5344CB8AC3E}">
        <p14:creationId xmlns:p14="http://schemas.microsoft.com/office/powerpoint/2010/main" val="2761809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2 — CLIP: Global Semantic Similarity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56992" y="1905000"/>
            <a:ext cx="21870015" cy="1086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3 </a:t>
            </a:r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— </a:t>
            </a:r>
            <a:r>
              <a:rPr lang="en-US" sz="5400" smtClean="0"/>
              <a:t>Transformer</a:t>
            </a:r>
            <a:r>
              <a:rPr sz="5400" b="1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</a:t>
            </a:r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Viewpoint-Stable Local Features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98645" y="1905000"/>
            <a:ext cx="21826199" cy="108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4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4 — LoFTR: The Tie-Breaker for Identical Objects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98508" y="1905000"/>
            <a:ext cx="21870015" cy="1086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5 — Hu Moments: Shape as a Silent Witness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42187" y="1826076"/>
            <a:ext cx="21826199" cy="108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FUSION: The Composite Association Score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22442" y="1839687"/>
            <a:ext cx="21826199" cy="108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4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RESULTS — Synthetic Multi-View Evaluation (120 Scenes, 4 Cameras)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61280" y="1665650"/>
            <a:ext cx="22061440" cy="1096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63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MILITARY &amp; DEFENSE APPLICATIONS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57702" y="1905000"/>
            <a:ext cx="21668595" cy="1076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INFRASTRUCTURE: OpenUSD + Replicator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78900" y="1804305"/>
            <a:ext cx="21826199" cy="108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WHY NOT JUST USE ONE POWERFUL MODEL?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22717" y="1847848"/>
            <a:ext cx="21738566" cy="1080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ASSESSMENT &amp; PATH TO OPERATIONAL USE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62791" y="1934936"/>
            <a:ext cx="21650932" cy="1075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OPERATIONAL PROBLEM: Multi-Camera Identity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44625" y="1905000"/>
            <a:ext cx="21694750" cy="1077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7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SUMMARY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78740" y="1586594"/>
            <a:ext cx="22045280" cy="1095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48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Failure Mode: Conflicting Vehicle Identity Across Views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D6A44A-8EEB-41FC-9D41-E2A250778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4"/>
          <a:stretch>
            <a:fillRect/>
          </a:stretch>
        </p:blipFill>
        <p:spPr>
          <a:xfrm>
            <a:off x="2743201" y="1708895"/>
            <a:ext cx="17983199" cy="112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63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WHY EXISTING TOOLS FALL SHORT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49829" y="1869149"/>
            <a:ext cx="21684342" cy="107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SOLUTION — A Multi-Feature Instance Signature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660859" y="1905000"/>
            <a:ext cx="21519482" cy="106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4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Approach: Fuse Four Complementary Cues Into One Score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69A828-EDC5-6D0B-CB05-262D0CEDE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7"/>
          <a:stretch>
            <a:fillRect/>
          </a:stretch>
        </p:blipFill>
        <p:spPr>
          <a:xfrm>
            <a:off x="2656114" y="1719941"/>
            <a:ext cx="18266228" cy="112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4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SYNTHETIC DATA: Scalable Pipeline, Broken Identity by Default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91266" y="1717221"/>
            <a:ext cx="22001467" cy="1093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4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Digital-Engineering Testbed: OpenUSD + Omniverse Replicator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CE4330-1935-B38F-684F-3CE5C9713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2"/>
          <a:stretch>
            <a:fillRect/>
          </a:stretch>
        </p:blipFill>
        <p:spPr>
          <a:xfrm>
            <a:off x="2786742" y="1741713"/>
            <a:ext cx="18119710" cy="1121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19100" y="190500"/>
            <a:ext cx="12001500" cy="1714500"/>
          </a:xfrm>
        </p:spPr>
        <p:txBody>
          <a:bodyPr wrap="square" anchor="ctr"/>
          <a:lstStyle/>
          <a:p>
            <a:pPr algn="l"/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1 — SAM: Isolate the Object Before Comparing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39926" y="1839687"/>
            <a:ext cx="21826199" cy="108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4999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4999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9D88F7-5B37-46CD-AEB1-151E4314A3D4}"/>
</file>

<file path=customXml/itemProps2.xml><?xml version="1.0" encoding="utf-8"?>
<ds:datastoreItem xmlns:ds="http://schemas.openxmlformats.org/officeDocument/2006/customXml" ds:itemID="{0A3FA222-A9E7-43C9-A6F9-4B40BD16821D}"/>
</file>

<file path=customXml/itemProps3.xml><?xml version="1.0" encoding="utf-8"?>
<ds:datastoreItem xmlns:ds="http://schemas.openxmlformats.org/officeDocument/2006/customXml" ds:itemID="{B12D6CF3-8ED2-4409-AAC1-C95DD1E7A473}"/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171</Words>
  <Application>Microsoft Office PowerPoint</Application>
  <DocSecurity>0</DocSecurity>
  <PresentationFormat>Custom</PresentationFormat>
  <Paragraphs>25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Helvetica Light</vt:lpstr>
      <vt:lpstr>Inter Bold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Leslie Smith</cp:lastModifiedBy>
  <cp:revision>20</cp:revision>
  <dcterms:created xsi:type="dcterms:W3CDTF">2026-07-23T12:37:57Z</dcterms:created>
  <dcterms:modified xsi:type="dcterms:W3CDTF">2026-08-04T16:50:05Z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